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61" r:id="rId6"/>
    <p:sldId id="259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58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EE545-04A1-4A83-B726-36D42F0B9F00}" type="datetimeFigureOut">
              <a:rPr lang="en-GB" smtClean="0"/>
              <a:t>21/04/2020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CDE45-ADFA-4222-BCBE-D81D6C0A04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0773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EE545-04A1-4A83-B726-36D42F0B9F00}" type="datetimeFigureOut">
              <a:rPr lang="en-GB" smtClean="0"/>
              <a:t>21/04/2020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CDE45-ADFA-4222-BCBE-D81D6C0A04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3839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EE545-04A1-4A83-B726-36D42F0B9F00}" type="datetimeFigureOut">
              <a:rPr lang="en-GB" smtClean="0"/>
              <a:t>21/04/2020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CDE45-ADFA-4222-BCBE-D81D6C0A04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9607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28189" y="308207"/>
            <a:ext cx="1756719" cy="365125"/>
          </a:xfrm>
        </p:spPr>
        <p:txBody>
          <a:bodyPr/>
          <a:lstStyle/>
          <a:p>
            <a:r>
              <a:rPr lang="en-GB" dirty="0"/>
              <a:t>Thursday, 09 May 2019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6215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780"/>
            <a:ext cx="286537" cy="685859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7848" y="131075"/>
            <a:ext cx="487722" cy="7193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EC37D92-DC65-EB49-BA3F-7710904DFF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3" t="11151" r="25588" b="76249"/>
          <a:stretch/>
        </p:blipFill>
        <p:spPr>
          <a:xfrm>
            <a:off x="669596" y="262151"/>
            <a:ext cx="1531075" cy="30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874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EE545-04A1-4A83-B726-36D42F0B9F00}" type="datetimeFigureOut">
              <a:rPr lang="en-GB" smtClean="0"/>
              <a:t>21/04/2020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CDE45-ADFA-4222-BCBE-D81D6C0A04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5628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EE545-04A1-4A83-B726-36D42F0B9F00}" type="datetimeFigureOut">
              <a:rPr lang="en-GB" smtClean="0"/>
              <a:t>21/04/2020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CDE45-ADFA-4222-BCBE-D81D6C0A04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6830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EE545-04A1-4A83-B726-36D42F0B9F00}" type="datetimeFigureOut">
              <a:rPr lang="en-GB" smtClean="0"/>
              <a:t>21/04/2020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CDE45-ADFA-4222-BCBE-D81D6C0A04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6007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EE545-04A1-4A83-B726-36D42F0B9F00}" type="datetimeFigureOut">
              <a:rPr lang="en-GB" smtClean="0"/>
              <a:t>21/04/2020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CDE45-ADFA-4222-BCBE-D81D6C0A04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9710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EE545-04A1-4A83-B726-36D42F0B9F00}" type="datetimeFigureOut">
              <a:rPr lang="en-GB" smtClean="0"/>
              <a:t>21/04/2020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CDE45-ADFA-4222-BCBE-D81D6C0A04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2021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EE545-04A1-4A83-B726-36D42F0B9F00}" type="datetimeFigureOut">
              <a:rPr lang="en-GB" smtClean="0"/>
              <a:t>21/04/2020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CDE45-ADFA-4222-BCBE-D81D6C0A04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6682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EE545-04A1-4A83-B726-36D42F0B9F00}" type="datetimeFigureOut">
              <a:rPr lang="en-GB" smtClean="0"/>
              <a:t>21/04/2020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CDE45-ADFA-4222-BCBE-D81D6C0A04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6063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EE545-04A1-4A83-B726-36D42F0B9F00}" type="datetimeFigureOut">
              <a:rPr lang="en-GB" smtClean="0"/>
              <a:t>21/04/2020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CDE45-ADFA-4222-BCBE-D81D6C0A04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5109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CEE545-04A1-4A83-B726-36D42F0B9F00}" type="datetimeFigureOut">
              <a:rPr lang="en-GB" smtClean="0"/>
              <a:t>21/04/2020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7CDE45-ADFA-4222-BCBE-D81D6C0A04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399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exrx.net/Lists/Muscl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edicalnewstoday.com/articles/320565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fif"/><Relationship Id="rId2" Type="http://schemas.openxmlformats.org/officeDocument/2006/relationships/image" Target="../media/image9.jf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f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sychologytoday.com/gb/tests/personality/extroversion-introversion-test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89125" y="498456"/>
            <a:ext cx="94912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Level PE Transition Day Booklet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4736977"/>
              </p:ext>
            </p:extLst>
          </p:nvPr>
        </p:nvGraphicFramePr>
        <p:xfrm>
          <a:off x="438331" y="1421786"/>
          <a:ext cx="6543040" cy="5125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43040">
                  <a:extLst>
                    <a:ext uri="{9D8B030D-6E8A-4147-A177-3AD203B41FA5}">
                      <a16:colId xmlns:a16="http://schemas.microsoft.com/office/drawing/2014/main" val="16905427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400" b="1" dirty="0"/>
                        <a:t>Course details: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80203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1" dirty="0"/>
                        <a:t>Paper 1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Section A: Applied physiology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Section B: Skill acquisition and sports psychology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Section C: Sport and society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Written exam: 2 hours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105 marks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35% of A-level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98142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1" dirty="0"/>
                        <a:t>Paper 2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Section A: Exercise physiology and biomechanics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Section B: Sport psychology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Section C: Sport and society and technology in sport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Written exam: 2 hours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105 marks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35% of A-level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3501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1" dirty="0"/>
                        <a:t>Non Exam Assessment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Students assessed as a performer or coach in the full sided version of one activity.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Written/verbal analysis of performance.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Internal assessment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External moderation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90 marks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30% of A-level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400987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155542" y="3077029"/>
            <a:ext cx="48187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This booklet is designed to give you an introduction to A level PE.  Make sure you use the help boxes and websites to enable you to complete the booklet.</a:t>
            </a:r>
          </a:p>
        </p:txBody>
      </p:sp>
    </p:spTree>
    <p:extLst>
      <p:ext uri="{BB962C8B-B14F-4D97-AF65-F5344CB8AC3E}">
        <p14:creationId xmlns:p14="http://schemas.microsoft.com/office/powerpoint/2010/main" val="224176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3182" y="90806"/>
            <a:ext cx="11738956" cy="479678"/>
          </a:xfr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GB" sz="3200" dirty="0"/>
              <a:t>Joints, Muscles and Movements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73181" y="657388"/>
            <a:ext cx="11738957" cy="261843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800" u="sng" dirty="0"/>
              <a:t>Instructions:</a:t>
            </a:r>
          </a:p>
          <a:p>
            <a:pPr marL="342900" indent="-342900">
              <a:buAutoNum type="arabicPeriod"/>
            </a:pPr>
            <a:r>
              <a:rPr lang="en-GB" sz="1800" dirty="0"/>
              <a:t>Complete the table on joints, muscles and movements (next page).</a:t>
            </a:r>
          </a:p>
          <a:p>
            <a:pPr marL="342900" indent="-342900">
              <a:buAutoNum type="arabicPeriod"/>
            </a:pPr>
            <a:r>
              <a:rPr lang="en-GB" sz="1800" dirty="0"/>
              <a:t>Find the correct </a:t>
            </a:r>
            <a:r>
              <a:rPr lang="en-GB" sz="1800" b="1" dirty="0"/>
              <a:t>joint type </a:t>
            </a:r>
            <a:r>
              <a:rPr lang="en-GB" sz="1800" dirty="0"/>
              <a:t>for each of the listed joints.  See joint help.</a:t>
            </a:r>
          </a:p>
          <a:p>
            <a:pPr marL="342900" indent="-342900">
              <a:buAutoNum type="arabicPeriod"/>
            </a:pPr>
            <a:r>
              <a:rPr lang="en-GB" sz="1800" dirty="0"/>
              <a:t>Find the </a:t>
            </a:r>
            <a:r>
              <a:rPr lang="en-GB" sz="1800" b="1" dirty="0"/>
              <a:t>movements</a:t>
            </a:r>
            <a:r>
              <a:rPr lang="en-GB" sz="1800" dirty="0"/>
              <a:t> possible for each of the listed joints. See movement help.</a:t>
            </a:r>
          </a:p>
          <a:p>
            <a:pPr marL="342900" indent="-342900">
              <a:buAutoNum type="arabicPeriod"/>
            </a:pPr>
            <a:r>
              <a:rPr lang="en-GB" sz="1800" dirty="0"/>
              <a:t>For each of the movements listed find the </a:t>
            </a:r>
            <a:r>
              <a:rPr lang="en-GB" sz="1800" b="1" dirty="0"/>
              <a:t>muscle (agonist) </a:t>
            </a:r>
            <a:r>
              <a:rPr lang="en-GB" sz="1800" dirty="0"/>
              <a:t>responsible for the movement.  See muscle help.</a:t>
            </a:r>
          </a:p>
          <a:p>
            <a:pPr marL="342900" indent="-342900">
              <a:buAutoNum type="arabicPeriod"/>
            </a:pPr>
            <a:r>
              <a:rPr lang="en-GB" sz="1800" dirty="0"/>
              <a:t>For each of the movements listed find the </a:t>
            </a:r>
            <a:r>
              <a:rPr lang="en-GB" sz="1800" b="1" dirty="0"/>
              <a:t>muscle</a:t>
            </a:r>
            <a:r>
              <a:rPr lang="en-GB" sz="1800" dirty="0"/>
              <a:t> </a:t>
            </a:r>
            <a:r>
              <a:rPr lang="en-GB" sz="1800" b="1" dirty="0"/>
              <a:t>(antagonist) </a:t>
            </a:r>
            <a:r>
              <a:rPr lang="en-GB" sz="1800" dirty="0"/>
              <a:t>that relaxes for that movement.  See muscle help.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1737" y="3362722"/>
            <a:ext cx="2064327" cy="304698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GB" sz="1200" b="1" dirty="0">
                <a:ea typeface="Times New Roman"/>
              </a:rPr>
              <a:t>Movement Help</a:t>
            </a:r>
          </a:p>
          <a:p>
            <a:pPr algn="ctr">
              <a:spcAft>
                <a:spcPts val="0"/>
              </a:spcAft>
            </a:pPr>
            <a:r>
              <a:rPr lang="en-GB" sz="1200" dirty="0">
                <a:ea typeface="Times New Roman"/>
              </a:rPr>
              <a:t>Flexion</a:t>
            </a:r>
          </a:p>
          <a:p>
            <a:pPr algn="ctr">
              <a:spcAft>
                <a:spcPts val="0"/>
              </a:spcAft>
            </a:pPr>
            <a:r>
              <a:rPr lang="en-GB" sz="1200" dirty="0">
                <a:ea typeface="Times New Roman"/>
              </a:rPr>
              <a:t>Extension</a:t>
            </a:r>
          </a:p>
          <a:p>
            <a:pPr algn="ctr">
              <a:spcAft>
                <a:spcPts val="0"/>
              </a:spcAft>
            </a:pPr>
            <a:r>
              <a:rPr lang="en-GB" sz="1200" dirty="0">
                <a:ea typeface="Times New Roman"/>
              </a:rPr>
              <a:t>Abduction</a:t>
            </a:r>
          </a:p>
          <a:p>
            <a:pPr algn="ctr">
              <a:spcAft>
                <a:spcPts val="0"/>
              </a:spcAft>
            </a:pPr>
            <a:r>
              <a:rPr lang="en-GB" sz="1200" dirty="0">
                <a:ea typeface="Times New Roman"/>
              </a:rPr>
              <a:t>Adduction</a:t>
            </a:r>
          </a:p>
          <a:p>
            <a:pPr algn="ctr">
              <a:spcAft>
                <a:spcPts val="0"/>
              </a:spcAft>
            </a:pPr>
            <a:r>
              <a:rPr lang="en-GB" sz="1200" dirty="0">
                <a:ea typeface="Times New Roman"/>
              </a:rPr>
              <a:t>Medial Rotation</a:t>
            </a:r>
          </a:p>
          <a:p>
            <a:pPr algn="ctr">
              <a:spcAft>
                <a:spcPts val="0"/>
              </a:spcAft>
            </a:pPr>
            <a:r>
              <a:rPr lang="en-GB" sz="1200" dirty="0">
                <a:ea typeface="Times New Roman"/>
              </a:rPr>
              <a:t>Lateral Rotation</a:t>
            </a:r>
          </a:p>
          <a:p>
            <a:pPr algn="ctr">
              <a:spcAft>
                <a:spcPts val="0"/>
              </a:spcAft>
            </a:pPr>
            <a:r>
              <a:rPr lang="en-GB" sz="1200" dirty="0">
                <a:ea typeface="Times New Roman"/>
              </a:rPr>
              <a:t>Horizontal Adduction</a:t>
            </a:r>
          </a:p>
          <a:p>
            <a:pPr algn="ctr">
              <a:spcAft>
                <a:spcPts val="0"/>
              </a:spcAft>
            </a:pPr>
            <a:r>
              <a:rPr lang="en-GB" sz="1200" dirty="0">
                <a:ea typeface="Times New Roman"/>
              </a:rPr>
              <a:t>Horizontal Adduction</a:t>
            </a:r>
          </a:p>
          <a:p>
            <a:pPr algn="ctr">
              <a:spcAft>
                <a:spcPts val="0"/>
              </a:spcAft>
            </a:pPr>
            <a:r>
              <a:rPr lang="en-GB" sz="1200" dirty="0">
                <a:ea typeface="Times New Roman"/>
              </a:rPr>
              <a:t>Wrist flexion</a:t>
            </a:r>
          </a:p>
          <a:p>
            <a:pPr algn="ctr">
              <a:spcAft>
                <a:spcPts val="0"/>
              </a:spcAft>
            </a:pPr>
            <a:r>
              <a:rPr lang="en-GB" sz="1200" dirty="0">
                <a:ea typeface="Times New Roman"/>
              </a:rPr>
              <a:t>Wrist extension</a:t>
            </a:r>
          </a:p>
          <a:p>
            <a:pPr algn="ctr">
              <a:spcAft>
                <a:spcPts val="0"/>
              </a:spcAft>
            </a:pPr>
            <a:r>
              <a:rPr lang="en-GB" sz="1200" dirty="0">
                <a:ea typeface="Times New Roman"/>
              </a:rPr>
              <a:t>Supination</a:t>
            </a:r>
          </a:p>
          <a:p>
            <a:pPr algn="ctr">
              <a:spcAft>
                <a:spcPts val="0"/>
              </a:spcAft>
            </a:pPr>
            <a:r>
              <a:rPr lang="en-GB" sz="1200" dirty="0">
                <a:ea typeface="Times New Roman"/>
              </a:rPr>
              <a:t>Pronation</a:t>
            </a:r>
          </a:p>
          <a:p>
            <a:pPr algn="ctr">
              <a:spcAft>
                <a:spcPts val="0"/>
              </a:spcAft>
            </a:pPr>
            <a:r>
              <a:rPr lang="en-GB" sz="1200" dirty="0">
                <a:ea typeface="Times New Roman"/>
              </a:rPr>
              <a:t>Plantarflexion</a:t>
            </a:r>
          </a:p>
          <a:p>
            <a:pPr algn="ctr">
              <a:spcAft>
                <a:spcPts val="0"/>
              </a:spcAft>
            </a:pPr>
            <a:r>
              <a:rPr lang="en-GB" sz="1200" dirty="0">
                <a:ea typeface="Times New Roman"/>
              </a:rPr>
              <a:t>Dorsiflexion</a:t>
            </a:r>
          </a:p>
          <a:p>
            <a:pPr algn="ctr"/>
            <a:r>
              <a:rPr lang="en-GB" sz="1200" dirty="0">
                <a:latin typeface="+mn-lt"/>
                <a:ea typeface="Times New Roman"/>
              </a:rPr>
              <a:t>Lateral Flexion</a:t>
            </a:r>
            <a:endParaRPr lang="en-GB" sz="1200" dirty="0">
              <a:ea typeface="Times New Roman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7295" y="3362722"/>
            <a:ext cx="2064327" cy="13849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GB" sz="1200" b="1" dirty="0">
                <a:ea typeface="Times New Roman"/>
              </a:rPr>
              <a:t>Joint Help</a:t>
            </a:r>
          </a:p>
          <a:p>
            <a:pPr algn="ctr">
              <a:spcAft>
                <a:spcPts val="0"/>
              </a:spcAft>
            </a:pPr>
            <a:r>
              <a:rPr lang="en-GB" sz="1200" dirty="0">
                <a:ea typeface="Times New Roman"/>
              </a:rPr>
              <a:t>Hinge</a:t>
            </a:r>
          </a:p>
          <a:p>
            <a:pPr algn="ctr">
              <a:spcAft>
                <a:spcPts val="0"/>
              </a:spcAft>
            </a:pPr>
            <a:r>
              <a:rPr lang="en-GB" sz="1200" dirty="0">
                <a:ea typeface="Times New Roman"/>
              </a:rPr>
              <a:t>Ball and Socket</a:t>
            </a:r>
          </a:p>
          <a:p>
            <a:pPr algn="ctr">
              <a:spcAft>
                <a:spcPts val="0"/>
              </a:spcAft>
            </a:pPr>
            <a:r>
              <a:rPr lang="en-GB" sz="1200" dirty="0">
                <a:ea typeface="Times New Roman"/>
              </a:rPr>
              <a:t>Condyloid</a:t>
            </a:r>
          </a:p>
          <a:p>
            <a:pPr algn="ctr">
              <a:spcAft>
                <a:spcPts val="0"/>
              </a:spcAft>
            </a:pPr>
            <a:r>
              <a:rPr lang="en-GB" sz="1200" dirty="0">
                <a:ea typeface="Times New Roman"/>
              </a:rPr>
              <a:t>Pivot</a:t>
            </a:r>
          </a:p>
          <a:p>
            <a:pPr algn="ctr">
              <a:spcAft>
                <a:spcPts val="0"/>
              </a:spcAft>
            </a:pPr>
            <a:r>
              <a:rPr lang="en-GB" sz="1200" dirty="0">
                <a:ea typeface="Times New Roman"/>
              </a:rPr>
              <a:t>Gliding</a:t>
            </a:r>
          </a:p>
          <a:p>
            <a:pPr algn="ctr">
              <a:spcAft>
                <a:spcPts val="0"/>
              </a:spcAft>
            </a:pPr>
            <a:r>
              <a:rPr lang="en-GB" sz="1200" dirty="0">
                <a:ea typeface="Times New Roman"/>
              </a:rPr>
              <a:t>Cartilaginous</a:t>
            </a:r>
          </a:p>
        </p:txBody>
      </p:sp>
      <p:sp>
        <p:nvSpPr>
          <p:cNvPr id="8" name="Rectangle 7"/>
          <p:cNvSpPr/>
          <p:nvPr/>
        </p:nvSpPr>
        <p:spPr>
          <a:xfrm>
            <a:off x="9444648" y="3362722"/>
            <a:ext cx="2467490" cy="83099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GB" sz="1200" b="1" dirty="0">
                <a:ea typeface="Times New Roman"/>
              </a:rPr>
              <a:t>Muscle Help</a:t>
            </a:r>
          </a:p>
          <a:p>
            <a:pPr algn="ctr">
              <a:spcAft>
                <a:spcPts val="0"/>
              </a:spcAft>
            </a:pPr>
            <a:endParaRPr lang="en-GB" sz="1200" b="1" dirty="0"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en-GB" sz="1200" dirty="0">
                <a:ea typeface="Times New Roman"/>
                <a:hlinkClick r:id="rId2"/>
              </a:rPr>
              <a:t>https</a:t>
            </a:r>
            <a:r>
              <a:rPr lang="en-GB" sz="1200">
                <a:ea typeface="Times New Roman"/>
                <a:hlinkClick r:id="rId2"/>
              </a:rPr>
              <a:t>://exrx.net/Lists/Muscle</a:t>
            </a:r>
            <a:endParaRPr lang="en-GB" sz="1200">
              <a:ea typeface="Times New Roman"/>
            </a:endParaRPr>
          </a:p>
          <a:p>
            <a:pPr algn="ctr">
              <a:spcAft>
                <a:spcPts val="0"/>
              </a:spcAft>
            </a:pPr>
            <a:endParaRPr lang="en-GB" sz="1200" dirty="0">
              <a:ea typeface="Times New Roman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86742" y="3362722"/>
            <a:ext cx="2047106" cy="330859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100" b="1" dirty="0"/>
              <a:t>Muscle Help</a:t>
            </a:r>
          </a:p>
          <a:p>
            <a:r>
              <a:rPr lang="en-US" sz="1100" b="1" dirty="0"/>
              <a:t>Wrist</a:t>
            </a:r>
            <a:r>
              <a:rPr lang="en-US" sz="1100" dirty="0"/>
              <a:t>:</a:t>
            </a:r>
          </a:p>
          <a:p>
            <a:r>
              <a:rPr lang="en-US" sz="1100" dirty="0"/>
              <a:t>wrist flexors</a:t>
            </a:r>
          </a:p>
          <a:p>
            <a:r>
              <a:rPr lang="en-US" sz="1100" dirty="0"/>
              <a:t>wrist extensors</a:t>
            </a:r>
          </a:p>
          <a:p>
            <a:r>
              <a:rPr lang="en-US" sz="1100" b="1" dirty="0"/>
              <a:t>Radio-ulnar</a:t>
            </a:r>
            <a:endParaRPr lang="en-US" sz="1100" dirty="0"/>
          </a:p>
          <a:p>
            <a:r>
              <a:rPr lang="en-US" sz="1100" dirty="0"/>
              <a:t>pronator </a:t>
            </a:r>
            <a:r>
              <a:rPr lang="en-US" sz="1100" dirty="0" err="1"/>
              <a:t>teres</a:t>
            </a:r>
            <a:endParaRPr lang="en-US" sz="1100" dirty="0"/>
          </a:p>
          <a:p>
            <a:r>
              <a:rPr lang="en-US" sz="1100" dirty="0"/>
              <a:t>supinator muscle </a:t>
            </a:r>
          </a:p>
          <a:p>
            <a:r>
              <a:rPr lang="en-US" sz="1100" b="1" dirty="0"/>
              <a:t>Elbow:</a:t>
            </a:r>
            <a:endParaRPr lang="en-US" sz="1100" dirty="0"/>
          </a:p>
          <a:p>
            <a:r>
              <a:rPr lang="en-US" sz="1100" dirty="0"/>
              <a:t>biceps </a:t>
            </a:r>
            <a:r>
              <a:rPr lang="en-US" sz="1100" dirty="0" err="1"/>
              <a:t>brachii</a:t>
            </a:r>
            <a:endParaRPr lang="en-US" sz="1100" dirty="0"/>
          </a:p>
          <a:p>
            <a:r>
              <a:rPr lang="en-US" sz="1100" dirty="0"/>
              <a:t>triceps </a:t>
            </a:r>
            <a:r>
              <a:rPr lang="en-US" sz="1100" dirty="0" err="1"/>
              <a:t>brachii</a:t>
            </a:r>
            <a:endParaRPr lang="en-US" sz="1100" dirty="0"/>
          </a:p>
          <a:p>
            <a:r>
              <a:rPr lang="en-US" sz="1100" b="1" dirty="0"/>
              <a:t>Shoulder</a:t>
            </a:r>
            <a:r>
              <a:rPr lang="en-US" sz="1100" dirty="0"/>
              <a:t>:</a:t>
            </a:r>
          </a:p>
          <a:p>
            <a:r>
              <a:rPr lang="en-US" sz="1100" dirty="0"/>
              <a:t>Deltoid</a:t>
            </a:r>
          </a:p>
          <a:p>
            <a:r>
              <a:rPr lang="en-US" sz="1100" dirty="0"/>
              <a:t>latissimus </a:t>
            </a:r>
            <a:r>
              <a:rPr lang="en-US" sz="1100" dirty="0" err="1"/>
              <a:t>dorsi</a:t>
            </a:r>
            <a:endParaRPr lang="en-US" sz="1100" dirty="0"/>
          </a:p>
          <a:p>
            <a:r>
              <a:rPr lang="en-US" sz="1100" dirty="0"/>
              <a:t>pectoralis major</a:t>
            </a:r>
          </a:p>
          <a:p>
            <a:r>
              <a:rPr lang="en-US" sz="1100" dirty="0"/>
              <a:t>trapezius, </a:t>
            </a:r>
            <a:r>
              <a:rPr lang="en-US" sz="1100" dirty="0" err="1"/>
              <a:t>teres</a:t>
            </a:r>
            <a:r>
              <a:rPr lang="en-US" sz="1100" dirty="0"/>
              <a:t> major</a:t>
            </a:r>
          </a:p>
          <a:p>
            <a:r>
              <a:rPr lang="en-US" sz="1100" b="1" dirty="0"/>
              <a:t>Vertebral column</a:t>
            </a:r>
          </a:p>
          <a:p>
            <a:r>
              <a:rPr lang="en-US" sz="1100" dirty="0"/>
              <a:t>rectus abdominus</a:t>
            </a:r>
          </a:p>
          <a:p>
            <a:r>
              <a:rPr lang="en-US" sz="1100" dirty="0"/>
              <a:t>erector </a:t>
            </a:r>
            <a:r>
              <a:rPr lang="en-US" sz="1100" dirty="0" err="1"/>
              <a:t>spinae</a:t>
            </a:r>
            <a:r>
              <a:rPr lang="en-US" sz="1100" dirty="0"/>
              <a:t> group</a:t>
            </a:r>
          </a:p>
          <a:p>
            <a:r>
              <a:rPr lang="en-US" sz="1100" dirty="0"/>
              <a:t>internal and external </a:t>
            </a:r>
            <a:r>
              <a:rPr lang="en-US" sz="1100" dirty="0" err="1"/>
              <a:t>obliques</a:t>
            </a:r>
            <a:r>
              <a:rPr lang="en-US" sz="1100" dirty="0"/>
              <a:t> </a:t>
            </a:r>
          </a:p>
        </p:txBody>
      </p:sp>
      <p:sp>
        <p:nvSpPr>
          <p:cNvPr id="10" name="Rectangle 9"/>
          <p:cNvSpPr/>
          <p:nvPr/>
        </p:nvSpPr>
        <p:spPr>
          <a:xfrm>
            <a:off x="7263963" y="3362722"/>
            <a:ext cx="1850570" cy="34778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100" b="1" dirty="0"/>
              <a:t>Muscle help</a:t>
            </a:r>
          </a:p>
          <a:p>
            <a:r>
              <a:rPr lang="en-US" sz="1100" b="1" dirty="0"/>
              <a:t>Hip</a:t>
            </a:r>
            <a:r>
              <a:rPr lang="en-US" sz="1100" dirty="0"/>
              <a:t>:</a:t>
            </a:r>
          </a:p>
          <a:p>
            <a:r>
              <a:rPr lang="en-US" sz="1100" dirty="0"/>
              <a:t>Iliopsoas</a:t>
            </a:r>
          </a:p>
          <a:p>
            <a:r>
              <a:rPr lang="en-US" sz="1100" dirty="0"/>
              <a:t>gluteus </a:t>
            </a:r>
            <a:r>
              <a:rPr lang="en-US" sz="1100" dirty="0" err="1"/>
              <a:t>maximus</a:t>
            </a:r>
            <a:endParaRPr lang="en-US" sz="1100" dirty="0"/>
          </a:p>
          <a:p>
            <a:r>
              <a:rPr lang="en-US" sz="1100" dirty="0"/>
              <a:t>gluteus </a:t>
            </a:r>
            <a:r>
              <a:rPr lang="en-US" sz="1100" dirty="0" err="1"/>
              <a:t>medius</a:t>
            </a:r>
            <a:endParaRPr lang="en-US" sz="1100" dirty="0"/>
          </a:p>
          <a:p>
            <a:r>
              <a:rPr lang="en-US" sz="1100" dirty="0"/>
              <a:t>gluteus </a:t>
            </a:r>
            <a:r>
              <a:rPr lang="en-US" sz="1100" dirty="0" err="1"/>
              <a:t>minimus</a:t>
            </a:r>
            <a:endParaRPr lang="en-US" sz="1100" dirty="0"/>
          </a:p>
          <a:p>
            <a:r>
              <a:rPr lang="en-US" sz="1100" dirty="0"/>
              <a:t>adductor longus</a:t>
            </a:r>
          </a:p>
          <a:p>
            <a:r>
              <a:rPr lang="en-US" sz="1100" dirty="0"/>
              <a:t>adductor brevis</a:t>
            </a:r>
          </a:p>
          <a:p>
            <a:r>
              <a:rPr lang="en-US" sz="1100" dirty="0"/>
              <a:t>adductor </a:t>
            </a:r>
            <a:r>
              <a:rPr lang="en-US" sz="1100" dirty="0" err="1"/>
              <a:t>magnus</a:t>
            </a:r>
            <a:r>
              <a:rPr lang="en-US" sz="1100" dirty="0"/>
              <a:t> </a:t>
            </a:r>
          </a:p>
          <a:p>
            <a:r>
              <a:rPr lang="en-US" sz="1100" b="1" dirty="0"/>
              <a:t>Knee</a:t>
            </a:r>
            <a:r>
              <a:rPr lang="en-US" sz="1100" dirty="0"/>
              <a:t>:</a:t>
            </a:r>
          </a:p>
          <a:p>
            <a:r>
              <a:rPr lang="en-US" sz="1100" dirty="0"/>
              <a:t>rectus </a:t>
            </a:r>
            <a:r>
              <a:rPr lang="en-US" sz="1100" dirty="0" err="1"/>
              <a:t>femoris</a:t>
            </a:r>
            <a:endParaRPr lang="en-US" sz="1100" dirty="0"/>
          </a:p>
          <a:p>
            <a:r>
              <a:rPr lang="en-US" sz="1100" dirty="0" err="1"/>
              <a:t>vastus</a:t>
            </a:r>
            <a:r>
              <a:rPr lang="en-US" sz="1100" dirty="0"/>
              <a:t> </a:t>
            </a:r>
            <a:r>
              <a:rPr lang="en-US" sz="1100" dirty="0" err="1"/>
              <a:t>medialis</a:t>
            </a:r>
            <a:endParaRPr lang="en-US" sz="1100" dirty="0"/>
          </a:p>
          <a:p>
            <a:r>
              <a:rPr lang="en-US" sz="1100" dirty="0" err="1"/>
              <a:t>vastus</a:t>
            </a:r>
            <a:r>
              <a:rPr lang="en-US" sz="1100" dirty="0"/>
              <a:t> </a:t>
            </a:r>
            <a:r>
              <a:rPr lang="en-US" sz="1100" dirty="0" err="1"/>
              <a:t>intermedius</a:t>
            </a:r>
            <a:endParaRPr lang="en-US" sz="1100" dirty="0"/>
          </a:p>
          <a:p>
            <a:r>
              <a:rPr lang="en-US" sz="1100" dirty="0" err="1"/>
              <a:t>vastus</a:t>
            </a:r>
            <a:r>
              <a:rPr lang="en-US" sz="1100" dirty="0"/>
              <a:t> </a:t>
            </a:r>
            <a:r>
              <a:rPr lang="en-US" sz="1100" dirty="0" err="1"/>
              <a:t>lateralis</a:t>
            </a:r>
            <a:endParaRPr lang="en-US" sz="1100" dirty="0"/>
          </a:p>
          <a:p>
            <a:r>
              <a:rPr lang="en-US" sz="1100" dirty="0"/>
              <a:t>biceps </a:t>
            </a:r>
            <a:r>
              <a:rPr lang="en-US" sz="1100" dirty="0" err="1"/>
              <a:t>femoris</a:t>
            </a:r>
            <a:endParaRPr lang="en-US" sz="1100" dirty="0"/>
          </a:p>
          <a:p>
            <a:r>
              <a:rPr lang="en-US" sz="1100" dirty="0"/>
              <a:t>Semimembranosus</a:t>
            </a:r>
          </a:p>
          <a:p>
            <a:r>
              <a:rPr lang="en-US" sz="1100" dirty="0"/>
              <a:t>semitendinosus</a:t>
            </a:r>
          </a:p>
          <a:p>
            <a:r>
              <a:rPr lang="en-US" sz="1100" b="1" dirty="0"/>
              <a:t>Ankle</a:t>
            </a:r>
            <a:endParaRPr lang="en-US" sz="1100" dirty="0"/>
          </a:p>
          <a:p>
            <a:r>
              <a:rPr lang="en-US" sz="1100" dirty="0" err="1"/>
              <a:t>tibialis</a:t>
            </a:r>
            <a:r>
              <a:rPr lang="en-US" sz="1100" dirty="0"/>
              <a:t> anterior</a:t>
            </a:r>
          </a:p>
          <a:p>
            <a:r>
              <a:rPr lang="en-US" sz="1100" dirty="0"/>
              <a:t>gastrocnemius, soleus</a:t>
            </a:r>
          </a:p>
        </p:txBody>
      </p:sp>
    </p:spTree>
    <p:extLst>
      <p:ext uri="{BB962C8B-B14F-4D97-AF65-F5344CB8AC3E}">
        <p14:creationId xmlns:p14="http://schemas.microsoft.com/office/powerpoint/2010/main" val="2037197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280837"/>
              </p:ext>
            </p:extLst>
          </p:nvPr>
        </p:nvGraphicFramePr>
        <p:xfrm>
          <a:off x="133005" y="44623"/>
          <a:ext cx="12058995" cy="6627007"/>
        </p:xfrm>
        <a:graphic>
          <a:graphicData uri="http://schemas.openxmlformats.org/drawingml/2006/table">
            <a:tbl>
              <a:tblPr/>
              <a:tblGrid>
                <a:gridCol w="1198949">
                  <a:extLst>
                    <a:ext uri="{9D8B030D-6E8A-4147-A177-3AD203B41FA5}">
                      <a16:colId xmlns:a16="http://schemas.microsoft.com/office/drawing/2014/main" val="847238952"/>
                    </a:ext>
                  </a:extLst>
                </a:gridCol>
                <a:gridCol w="1198949">
                  <a:extLst>
                    <a:ext uri="{9D8B030D-6E8A-4147-A177-3AD203B41FA5}">
                      <a16:colId xmlns:a16="http://schemas.microsoft.com/office/drawing/2014/main" val="2969637930"/>
                    </a:ext>
                  </a:extLst>
                </a:gridCol>
                <a:gridCol w="24567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79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963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19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+mn-lt"/>
                          <a:ea typeface="Times New Roman"/>
                        </a:rPr>
                        <a:t>Joint</a:t>
                      </a: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+mn-lt"/>
                          <a:ea typeface="Times New Roman"/>
                        </a:rPr>
                        <a:t>Joint Type</a:t>
                      </a: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+mn-lt"/>
                          <a:ea typeface="Times New Roman"/>
                        </a:rPr>
                        <a:t>Movement</a:t>
                      </a: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+mn-lt"/>
                          <a:ea typeface="Times New Roman"/>
                        </a:rPr>
                        <a:t>Muscle (agonist)</a:t>
                      </a: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+mn-lt"/>
                          <a:ea typeface="Times New Roman"/>
                        </a:rPr>
                        <a:t>Muscle (antagonist)</a:t>
                      </a: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38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+mn-lt"/>
                          <a:ea typeface="Times New Roman"/>
                        </a:rPr>
                        <a:t>Wrist</a:t>
                      </a: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b="1" dirty="0">
                        <a:latin typeface="+mn-lt"/>
                        <a:ea typeface="Times New Roman"/>
                      </a:endParaRP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+mn-lt"/>
                          <a:ea typeface="Times New Roman"/>
                        </a:rPr>
                        <a:t>1.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+mn-lt"/>
                          <a:ea typeface="Times New Roman"/>
                        </a:rPr>
                        <a:t>2.</a:t>
                      </a: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latin typeface="+mn-lt"/>
                        <a:ea typeface="Times New Roman"/>
                      </a:endParaRP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latin typeface="+mn-lt"/>
                      </a:endParaRP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8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+mn-lt"/>
                          <a:ea typeface="Times New Roman"/>
                        </a:rPr>
                        <a:t>Radio-Ulnar</a:t>
                      </a: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b="1" dirty="0">
                        <a:latin typeface="+mn-lt"/>
                        <a:ea typeface="Times New Roman"/>
                      </a:endParaRP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+mn-lt"/>
                          <a:ea typeface="Times New Roman"/>
                        </a:rPr>
                        <a:t>1.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+mn-lt"/>
                          <a:ea typeface="Times New Roman"/>
                        </a:rPr>
                        <a:t>2.</a:t>
                      </a: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latin typeface="+mn-lt"/>
                        <a:ea typeface="Times New Roman"/>
                      </a:endParaRP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+mn-lt"/>
                      </a:endParaRP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5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+mn-lt"/>
                          <a:ea typeface="Times New Roman"/>
                        </a:rPr>
                        <a:t>Elbow</a:t>
                      </a: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b="1" dirty="0">
                        <a:latin typeface="+mn-lt"/>
                        <a:ea typeface="Times New Roman"/>
                      </a:endParaRP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+mn-lt"/>
                          <a:ea typeface="Times New Roman"/>
                        </a:rPr>
                        <a:t>1.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+mn-lt"/>
                          <a:ea typeface="Times New Roman"/>
                        </a:rPr>
                        <a:t>2.</a:t>
                      </a: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latin typeface="+mn-lt"/>
                        <a:ea typeface="Times New Roman"/>
                      </a:endParaRP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+mn-lt"/>
                      </a:endParaRP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130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+mn-lt"/>
                          <a:ea typeface="Times New Roman"/>
                        </a:rPr>
                        <a:t>Shoulder</a:t>
                      </a: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b="1" dirty="0">
                        <a:latin typeface="+mn-lt"/>
                        <a:ea typeface="Times New Roman"/>
                      </a:endParaRP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+mn-lt"/>
                          <a:ea typeface="Times New Roman"/>
                        </a:rPr>
                        <a:t>1.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+mn-lt"/>
                          <a:ea typeface="Times New Roman"/>
                        </a:rPr>
                        <a:t>2.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+mn-lt"/>
                          <a:ea typeface="Times New Roman"/>
                        </a:rPr>
                        <a:t>3.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+mn-lt"/>
                          <a:ea typeface="Times New Roman"/>
                        </a:rPr>
                        <a:t>4.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+mn-lt"/>
                          <a:ea typeface="Times New Roman"/>
                        </a:rPr>
                        <a:t>5.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+mn-lt"/>
                          <a:ea typeface="Times New Roman"/>
                        </a:rPr>
                        <a:t>6.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+mn-lt"/>
                          <a:ea typeface="Times New Roman"/>
                        </a:rPr>
                        <a:t>7.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+mn-lt"/>
                          <a:ea typeface="Times New Roman"/>
                        </a:rPr>
                        <a:t>8.</a:t>
                      </a: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latin typeface="+mn-lt"/>
                        <a:ea typeface="Times New Roman"/>
                      </a:endParaRP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latin typeface="+mn-lt"/>
                      </a:endParaRP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97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+mn-lt"/>
                          <a:ea typeface="Times New Roman"/>
                        </a:rPr>
                        <a:t>Spine</a:t>
                      </a: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b="1" dirty="0">
                        <a:latin typeface="+mn-lt"/>
                        <a:ea typeface="Times New Roman"/>
                      </a:endParaRP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+mn-lt"/>
                          <a:ea typeface="Times New Roman"/>
                        </a:rPr>
                        <a:t>1.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+mn-lt"/>
                          <a:ea typeface="Times New Roman"/>
                        </a:rPr>
                        <a:t>2.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+mn-lt"/>
                          <a:ea typeface="Times New Roman"/>
                        </a:rPr>
                        <a:t>3.</a:t>
                      </a: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latin typeface="+mn-lt"/>
                        <a:ea typeface="Times New Roman"/>
                      </a:endParaRP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latin typeface="+mn-lt"/>
                        <a:ea typeface="Times New Roman"/>
                      </a:endParaRP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124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+mn-lt"/>
                          <a:ea typeface="Times New Roman"/>
                        </a:rPr>
                        <a:t>Hip</a:t>
                      </a: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b="1" dirty="0">
                        <a:latin typeface="+mn-lt"/>
                        <a:ea typeface="Times New Roman"/>
                      </a:endParaRP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+mn-lt"/>
                          <a:ea typeface="Times New Roman"/>
                        </a:rPr>
                        <a:t>1.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+mn-lt"/>
                          <a:ea typeface="Times New Roman"/>
                        </a:rPr>
                        <a:t>2.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+mn-lt"/>
                          <a:ea typeface="Times New Roman"/>
                        </a:rPr>
                        <a:t>3.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+mn-lt"/>
                          <a:ea typeface="Times New Roman"/>
                        </a:rPr>
                        <a:t>4.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+mn-lt"/>
                          <a:ea typeface="Times New Roman"/>
                        </a:rPr>
                        <a:t>5.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+mn-lt"/>
                          <a:ea typeface="Times New Roman"/>
                        </a:rPr>
                        <a:t>6.</a:t>
                      </a: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latin typeface="+mn-lt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latin typeface="+mn-lt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latin typeface="+mn-lt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latin typeface="+mn-lt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latin typeface="+mn-lt"/>
                        <a:ea typeface="Times New Roman"/>
                      </a:endParaRP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latin typeface="+mn-lt"/>
                        <a:ea typeface="Times New Roman"/>
                      </a:endParaRP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797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+mn-lt"/>
                          <a:ea typeface="Times New Roman"/>
                        </a:rPr>
                        <a:t>Knee</a:t>
                      </a: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b="1" dirty="0">
                        <a:latin typeface="+mn-lt"/>
                        <a:ea typeface="Times New Roman"/>
                      </a:endParaRP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+mn-lt"/>
                          <a:ea typeface="Times New Roman"/>
                        </a:rPr>
                        <a:t>1.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sz="1200" dirty="0">
                        <a:latin typeface="+mn-lt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sz="1200" dirty="0">
                        <a:latin typeface="+mn-lt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sz="1200" dirty="0">
                        <a:latin typeface="+mn-lt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+mn-lt"/>
                          <a:ea typeface="Times New Roman"/>
                        </a:rPr>
                        <a:t>2.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sz="1200" dirty="0">
                        <a:latin typeface="+mn-lt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sz="1200" dirty="0">
                        <a:latin typeface="+mn-lt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sz="1200" dirty="0">
                        <a:latin typeface="+mn-lt"/>
                        <a:ea typeface="Times New Roman"/>
                      </a:endParaRP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latin typeface="+mn-lt"/>
                        <a:ea typeface="Times New Roman"/>
                      </a:endParaRP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latin typeface="+mn-lt"/>
                        <a:ea typeface="Times New Roman"/>
                      </a:endParaRP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38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+mn-lt"/>
                          <a:ea typeface="Times New Roman"/>
                        </a:rPr>
                        <a:t>Ankle</a:t>
                      </a: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b="1" dirty="0">
                        <a:latin typeface="+mn-lt"/>
                        <a:ea typeface="Times New Roman"/>
                      </a:endParaRP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+mn-lt"/>
                          <a:ea typeface="Times New Roman"/>
                        </a:rPr>
                        <a:t>1.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+mn-lt"/>
                          <a:ea typeface="Times New Roman"/>
                        </a:rPr>
                        <a:t>2.</a:t>
                      </a: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+mn-lt"/>
                        <a:ea typeface="Times New Roman"/>
                      </a:endParaRP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latin typeface="+mn-lt"/>
                        <a:ea typeface="Times New Roman"/>
                      </a:endParaRPr>
                    </a:p>
                  </a:txBody>
                  <a:tcPr marL="44824" marR="44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5973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2550158"/>
              </p:ext>
            </p:extLst>
          </p:nvPr>
        </p:nvGraphicFramePr>
        <p:xfrm>
          <a:off x="6603179" y="159226"/>
          <a:ext cx="5447928" cy="660733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val="2271583128"/>
                    </a:ext>
                  </a:extLst>
                </a:gridCol>
                <a:gridCol w="4079776">
                  <a:extLst>
                    <a:ext uri="{9D8B030D-6E8A-4147-A177-3AD203B41FA5}">
                      <a16:colId xmlns:a16="http://schemas.microsoft.com/office/drawing/2014/main" val="825586357"/>
                    </a:ext>
                  </a:extLst>
                </a:gridCol>
              </a:tblGrid>
              <a:tr h="329908"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/>
                        <a:t>Structure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/>
                        <a:t>Function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5519080"/>
                  </a:ext>
                </a:extLst>
              </a:tr>
              <a:tr h="481088">
                <a:tc>
                  <a:txBody>
                    <a:bodyPr/>
                    <a:lstStyle/>
                    <a:p>
                      <a:r>
                        <a:rPr lang="en-GB" sz="1200" dirty="0"/>
                        <a:t>Vena</a:t>
                      </a:r>
                      <a:r>
                        <a:rPr lang="en-GB" sz="1200" baseline="0" dirty="0"/>
                        <a:t> Cava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0893162"/>
                  </a:ext>
                </a:extLst>
              </a:tr>
              <a:tr h="504367">
                <a:tc>
                  <a:txBody>
                    <a:bodyPr/>
                    <a:lstStyle/>
                    <a:p>
                      <a:r>
                        <a:rPr lang="en-GB" sz="1200" dirty="0"/>
                        <a:t>Right Atrium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2014172"/>
                  </a:ext>
                </a:extLst>
              </a:tr>
              <a:tr h="481088">
                <a:tc>
                  <a:txBody>
                    <a:bodyPr/>
                    <a:lstStyle/>
                    <a:p>
                      <a:r>
                        <a:rPr lang="en-GB" sz="1200" dirty="0"/>
                        <a:t>Tricuspid</a:t>
                      </a:r>
                      <a:r>
                        <a:rPr lang="en-GB" sz="1200" baseline="0" dirty="0"/>
                        <a:t> </a:t>
                      </a:r>
                      <a:r>
                        <a:rPr lang="en-GB" sz="1200" dirty="0"/>
                        <a:t>Valve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197885"/>
                  </a:ext>
                </a:extLst>
              </a:tr>
              <a:tr h="481088">
                <a:tc>
                  <a:txBody>
                    <a:bodyPr/>
                    <a:lstStyle/>
                    <a:p>
                      <a:r>
                        <a:rPr lang="en-GB" sz="1200" dirty="0"/>
                        <a:t>Right Ventricle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9693335"/>
                  </a:ext>
                </a:extLst>
              </a:tr>
              <a:tr h="481088">
                <a:tc>
                  <a:txBody>
                    <a:bodyPr/>
                    <a:lstStyle/>
                    <a:p>
                      <a:r>
                        <a:rPr lang="en-GB" sz="1200" dirty="0"/>
                        <a:t>Pulmonary Valve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449350"/>
                  </a:ext>
                </a:extLst>
              </a:tr>
              <a:tr h="481088">
                <a:tc>
                  <a:txBody>
                    <a:bodyPr/>
                    <a:lstStyle/>
                    <a:p>
                      <a:r>
                        <a:rPr lang="en-GB" sz="1200" dirty="0"/>
                        <a:t>Pulmonary Artery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1952240"/>
                  </a:ext>
                </a:extLst>
              </a:tr>
              <a:tr h="481088">
                <a:tc>
                  <a:txBody>
                    <a:bodyPr/>
                    <a:lstStyle/>
                    <a:p>
                      <a:r>
                        <a:rPr lang="en-GB" sz="1200" dirty="0"/>
                        <a:t>Lungs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9702322"/>
                  </a:ext>
                </a:extLst>
              </a:tr>
              <a:tr h="481088">
                <a:tc>
                  <a:txBody>
                    <a:bodyPr/>
                    <a:lstStyle/>
                    <a:p>
                      <a:r>
                        <a:rPr lang="en-GB" sz="1200" dirty="0"/>
                        <a:t>Pulmonary Vein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3193443"/>
                  </a:ext>
                </a:extLst>
              </a:tr>
              <a:tr h="481088">
                <a:tc>
                  <a:txBody>
                    <a:bodyPr/>
                    <a:lstStyle/>
                    <a:p>
                      <a:r>
                        <a:rPr lang="en-GB" sz="1200" dirty="0"/>
                        <a:t>Left Atrium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0632854"/>
                  </a:ext>
                </a:extLst>
              </a:tr>
              <a:tr h="481088">
                <a:tc>
                  <a:txBody>
                    <a:bodyPr/>
                    <a:lstStyle/>
                    <a:p>
                      <a:r>
                        <a:rPr lang="en-GB" sz="1200" dirty="0"/>
                        <a:t>Bicuspid Valve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5475496"/>
                  </a:ext>
                </a:extLst>
              </a:tr>
              <a:tr h="481088">
                <a:tc>
                  <a:txBody>
                    <a:bodyPr/>
                    <a:lstStyle/>
                    <a:p>
                      <a:r>
                        <a:rPr lang="en-GB" sz="1200" dirty="0"/>
                        <a:t>Left Ventricle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5875568"/>
                  </a:ext>
                </a:extLst>
              </a:tr>
              <a:tr h="481088">
                <a:tc>
                  <a:txBody>
                    <a:bodyPr/>
                    <a:lstStyle/>
                    <a:p>
                      <a:r>
                        <a:rPr lang="en-GB" sz="1200" dirty="0"/>
                        <a:t>Aortic Valve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9286139"/>
                  </a:ext>
                </a:extLst>
              </a:tr>
              <a:tr h="481088">
                <a:tc>
                  <a:txBody>
                    <a:bodyPr/>
                    <a:lstStyle/>
                    <a:p>
                      <a:r>
                        <a:rPr lang="en-GB" sz="1200" dirty="0"/>
                        <a:t>Aorta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034047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87" y="2586446"/>
            <a:ext cx="5316582" cy="4180111"/>
          </a:xfrm>
          <a:prstGeom prst="rect">
            <a:avLst/>
          </a:prstGeom>
        </p:spPr>
      </p:pic>
      <p:sp>
        <p:nvSpPr>
          <p:cNvPr id="4" name="Title 3"/>
          <p:cNvSpPr txBox="1">
            <a:spLocks/>
          </p:cNvSpPr>
          <p:nvPr/>
        </p:nvSpPr>
        <p:spPr>
          <a:xfrm>
            <a:off x="173182" y="90806"/>
            <a:ext cx="6279869" cy="47967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/>
              <a:t>The Cardio-Vascular System</a:t>
            </a:r>
          </a:p>
        </p:txBody>
      </p:sp>
      <p:sp>
        <p:nvSpPr>
          <p:cNvPr id="2" name="Rectangle 1"/>
          <p:cNvSpPr/>
          <p:nvPr/>
        </p:nvSpPr>
        <p:spPr>
          <a:xfrm>
            <a:off x="173182" y="685726"/>
            <a:ext cx="6279868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300" b="1" u="sng" dirty="0"/>
              <a:t>Task One </a:t>
            </a:r>
          </a:p>
          <a:p>
            <a:r>
              <a:rPr lang="en-GB" sz="1300" dirty="0"/>
              <a:t>Label the heart.  Use the keywords (in the table opposite) to help ad the web page below. </a:t>
            </a:r>
          </a:p>
          <a:p>
            <a:r>
              <a:rPr lang="en-GB" sz="1300" b="1" u="sng" dirty="0"/>
              <a:t>Task Two</a:t>
            </a:r>
          </a:p>
          <a:p>
            <a:r>
              <a:rPr lang="en-GB" sz="1300" dirty="0"/>
              <a:t>Read the web page below and complete the table on the functions of the structures of the heart.</a:t>
            </a:r>
          </a:p>
          <a:p>
            <a:endParaRPr lang="en-GB" sz="1300" dirty="0"/>
          </a:p>
          <a:p>
            <a:r>
              <a:rPr lang="en-GB" sz="1300" dirty="0">
                <a:hlinkClick r:id="rId3"/>
              </a:rPr>
              <a:t>https://www.medicalnewstoday.com/articles/320565</a:t>
            </a:r>
            <a:r>
              <a:rPr lang="en-GB" sz="1300" dirty="0"/>
              <a:t> </a:t>
            </a:r>
          </a:p>
          <a:p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656102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Drugs in Sport: Case Studies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GB" dirty="0"/>
              <a:t>Find out about the following 6 cases.  Produce a fact sheet for each case. What did they take? What were the consequences? Why did they do it?</a:t>
            </a:r>
          </a:p>
          <a:p>
            <a:pPr>
              <a:buNone/>
            </a:pPr>
            <a:endParaRPr lang="en-GB" dirty="0"/>
          </a:p>
          <a:p>
            <a:pPr>
              <a:buNone/>
            </a:pPr>
            <a:endParaRPr lang="en-GB" dirty="0"/>
          </a:p>
          <a:p>
            <a:pPr>
              <a:buNone/>
            </a:pPr>
            <a:endParaRPr lang="en-GB" dirty="0"/>
          </a:p>
          <a:p>
            <a:pPr>
              <a:buNone/>
            </a:pPr>
            <a:endParaRPr lang="en-GB" dirty="0"/>
          </a:p>
          <a:p>
            <a:pPr>
              <a:buNone/>
            </a:pPr>
            <a:endParaRPr lang="en-GB" dirty="0"/>
          </a:p>
          <a:p>
            <a:pPr>
              <a:buNone/>
            </a:pPr>
            <a:r>
              <a:rPr lang="en-GB" dirty="0"/>
              <a:t>             Lance Armstrong   Dwayne Chambers     Shane Warne</a:t>
            </a:r>
          </a:p>
          <a:p>
            <a:pPr>
              <a:buNone/>
            </a:pPr>
            <a:endParaRPr lang="en-GB" dirty="0"/>
          </a:p>
        </p:txBody>
      </p:sp>
      <p:pic>
        <p:nvPicPr>
          <p:cNvPr id="4" name="Picture 3" descr="Lance Armstro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22732" y="3223454"/>
            <a:ext cx="2038350" cy="2238375"/>
          </a:xfrm>
          <a:prstGeom prst="rect">
            <a:avLst/>
          </a:prstGeom>
        </p:spPr>
      </p:pic>
      <p:pic>
        <p:nvPicPr>
          <p:cNvPr id="5" name="Picture 4" descr="Dwayne Chamber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89730" y="3390140"/>
            <a:ext cx="1905000" cy="1905000"/>
          </a:xfrm>
          <a:prstGeom prst="rect">
            <a:avLst/>
          </a:prstGeom>
        </p:spPr>
      </p:pic>
      <p:pic>
        <p:nvPicPr>
          <p:cNvPr id="1026" name="Picture 2" descr="http://t3.gstatic.com/images?q=tbn:ANd9GcTNut20Qb8pjWQpIvuubZczsZfdDHNuf9fsyDkmuf5A3ISGaX-r:cdn.hdwallpaperspics.com/uploads/2012/11/4de4b2492c3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36161" y="3523490"/>
            <a:ext cx="2581275" cy="17716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47354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               Kim Jong-Su	     Alan Baxter	           Rio Ferdinand</a:t>
            </a:r>
          </a:p>
          <a:p>
            <a:pPr marL="0" indent="0">
              <a:buNone/>
            </a:pPr>
            <a:r>
              <a:rPr lang="en-GB" dirty="0"/>
              <a:t>*note Ferdinand case slightly different as he was not caught actually taking drugs.  What did happen?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2348880"/>
            <a:ext cx="2762250" cy="16573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450" y="2586038"/>
            <a:ext cx="2705100" cy="16859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6907" y="2060849"/>
            <a:ext cx="185737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392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90FE4-BE59-4473-8D97-64CD34A71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Psychology – Am I an introvert or extrovert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8F11D-B968-46E2-922C-24D12D6F2A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What do the terms introvert and extrovert mean?</a:t>
            </a:r>
          </a:p>
          <a:p>
            <a:r>
              <a:rPr lang="en-GB" dirty="0"/>
              <a:t>Take the test at the following website</a:t>
            </a:r>
          </a:p>
          <a:p>
            <a:r>
              <a:rPr lang="en-GB" dirty="0">
                <a:hlinkClick r:id="rId2"/>
              </a:rPr>
              <a:t>https://www.psychologytoday.com/gb/tests/personality/extroversion-introversion-test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Write a report based on your results which states.</a:t>
            </a:r>
          </a:p>
          <a:p>
            <a:pPr marL="514350" indent="-514350">
              <a:buAutoNum type="arabicPeriod"/>
            </a:pPr>
            <a:r>
              <a:rPr lang="en-GB" dirty="0"/>
              <a:t>Do you agree with the findings?  Explain why/why not.</a:t>
            </a:r>
          </a:p>
          <a:p>
            <a:pPr marL="514350" indent="-514350">
              <a:buAutoNum type="arabicPeriod"/>
            </a:pPr>
            <a:r>
              <a:rPr lang="en-GB" dirty="0"/>
              <a:t>Does it matter if you are an introvert or extrovert when playing sport?  Does the type of sport make a difference?</a:t>
            </a:r>
          </a:p>
          <a:p>
            <a:pPr marL="514350" indent="-514350">
              <a:buAutoNum type="arabicPeriod"/>
            </a:pPr>
            <a:r>
              <a:rPr lang="en-GB" dirty="0"/>
              <a:t>Are you always either an introvert of extrovert? Explain how it could change with </a:t>
            </a:r>
            <a:r>
              <a:rPr lang="en-GB"/>
              <a:t>the situation.</a:t>
            </a:r>
          </a:p>
        </p:txBody>
      </p:sp>
    </p:spTree>
    <p:extLst>
      <p:ext uri="{BB962C8B-B14F-4D97-AF65-F5344CB8AC3E}">
        <p14:creationId xmlns:p14="http://schemas.microsoft.com/office/powerpoint/2010/main" val="3509253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639</Words>
  <Application>Microsoft Office PowerPoint</Application>
  <PresentationFormat>Widescreen</PresentationFormat>
  <Paragraphs>189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Joints, Muscles and Movements</vt:lpstr>
      <vt:lpstr>PowerPoint Presentation</vt:lpstr>
      <vt:lpstr>PowerPoint Presentation</vt:lpstr>
      <vt:lpstr>Drugs in Sport: Case Studies</vt:lpstr>
      <vt:lpstr>PowerPoint Presentation</vt:lpstr>
      <vt:lpstr>Psychology – Am I an introvert or extrovert</vt:lpstr>
    </vt:vector>
  </TitlesOfParts>
  <Company>Edmonton County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Joints, Muscles and Movements</dc:title>
  <dc:creator>James Marshall</dc:creator>
  <cp:lastModifiedBy>teacher</cp:lastModifiedBy>
  <cp:revision>17</cp:revision>
  <dcterms:created xsi:type="dcterms:W3CDTF">2018-06-15T07:21:59Z</dcterms:created>
  <dcterms:modified xsi:type="dcterms:W3CDTF">2020-04-21T20:27:36Z</dcterms:modified>
</cp:coreProperties>
</file>